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E1EED-96F7-4704-8041-BBD570411B71}" v="16" dt="2020-10-22T14:26:32.0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>
        <p:scale>
          <a:sx n="100" d="100"/>
          <a:sy n="100" d="100"/>
        </p:scale>
        <p:origin x="2622" y="192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97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2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56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92" r:id="rId8"/>
    <p:sldLayoutId id="2147483680" r:id="rId9"/>
    <p:sldLayoutId id="2147483693" r:id="rId10"/>
    <p:sldLayoutId id="2147483682" r:id="rId11"/>
    <p:sldLayoutId id="2147483694" r:id="rId12"/>
    <p:sldLayoutId id="2147483684" r:id="rId13"/>
    <p:sldLayoutId id="2147483685" r:id="rId14"/>
    <p:sldLayoutId id="2147483695" r:id="rId15"/>
    <p:sldLayoutId id="2147483689" r:id="rId16"/>
    <p:sldLayoutId id="2147483687" r:id="rId17"/>
    <p:sldLayoutId id="2147483688" r:id="rId18"/>
    <p:sldLayoutId id="2147483671" r:id="rId19"/>
    <p:sldLayoutId id="214748367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"/>
          <p:cNvSpPr/>
          <p:nvPr/>
        </p:nvSpPr>
        <p:spPr>
          <a:xfrm>
            <a:off x="-1820789" y="4366547"/>
            <a:ext cx="12192000" cy="8229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4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SUM(Smart Untact Meeting)</a:t>
            </a:r>
            <a:endParaRPr lang="en-US" altLang="en-US" sz="480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7651" name="Shape"/>
          <p:cNvSpPr/>
          <p:nvPr/>
        </p:nvSpPr>
        <p:spPr>
          <a:xfrm>
            <a:off x="1569759" y="5397479"/>
            <a:ext cx="12192000" cy="48768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ko-KR" sz="2600">
                <a:solidFill>
                  <a:schemeClr val="bg1"/>
                </a:solidFill>
              </a:rPr>
              <a:t>軍</a:t>
            </a:r>
            <a:r>
              <a:rPr lang="en-US" altLang="en-US" sz="2600">
                <a:solidFill>
                  <a:schemeClr val="bg1"/>
                </a:solidFill>
              </a:rPr>
              <a:t>에서 필요한 최적의 전문가 찾기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기술스택</a:t>
            </a:r>
          </a:p>
        </p:txBody>
      </p:sp>
      <p:pic>
        <p:nvPicPr>
          <p:cNvPr id="35843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191103" y="2227317"/>
            <a:ext cx="3201480" cy="1453797"/>
          </a:xfrm>
          <a:prstGeom prst="rect">
            <a:avLst/>
          </a:prstGeom>
        </p:spPr>
      </p:pic>
      <p:pic>
        <p:nvPicPr>
          <p:cNvPr id="35844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19126" y="2280285"/>
            <a:ext cx="3171825" cy="1438275"/>
          </a:xfrm>
          <a:prstGeom prst="rect">
            <a:avLst/>
          </a:prstGeom>
        </p:spPr>
      </p:pic>
      <p:pic>
        <p:nvPicPr>
          <p:cNvPr id="35845" name="Picture"/>
          <p:cNvPicPr/>
          <p:nvPr/>
        </p:nvPicPr>
        <p:blipFill>
          <a:blip r:embed="rId4"/>
          <a:srcRect l="19746" t="33849" r="15847" b="34385"/>
          <a:stretch>
            <a:fillRect/>
          </a:stretch>
        </p:blipFill>
        <p:spPr>
          <a:xfrm>
            <a:off x="962622" y="4598035"/>
            <a:ext cx="3140710" cy="814070"/>
          </a:xfrm>
          <a:prstGeom prst="rect">
            <a:avLst/>
          </a:prstGeom>
        </p:spPr>
      </p:pic>
      <p:pic>
        <p:nvPicPr>
          <p:cNvPr id="35846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9201439" y="3482319"/>
            <a:ext cx="2028652" cy="1246483"/>
          </a:xfrm>
          <a:prstGeom prst="rect">
            <a:avLst/>
          </a:prstGeom>
        </p:spPr>
      </p:pic>
      <p:pic>
        <p:nvPicPr>
          <p:cNvPr id="35847" name="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886237" y="3357272"/>
            <a:ext cx="3159248" cy="1483091"/>
          </a:xfrm>
          <a:prstGeom prst="rect">
            <a:avLst/>
          </a:prstGeom>
        </p:spPr>
      </p:pic>
      <p:pic>
        <p:nvPicPr>
          <p:cNvPr id="35848" name="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979886" y="4633576"/>
            <a:ext cx="1902315" cy="1047406"/>
          </a:xfrm>
          <a:prstGeom prst="rect">
            <a:avLst/>
          </a:prstGeom>
        </p:spPr>
      </p:pic>
      <p:pic>
        <p:nvPicPr>
          <p:cNvPr id="35849" name="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962109" y="3357821"/>
            <a:ext cx="3018014" cy="1370485"/>
          </a:xfrm>
          <a:prstGeom prst="rect">
            <a:avLst/>
          </a:prstGeom>
        </p:spPr>
      </p:pic>
      <p:pic>
        <p:nvPicPr>
          <p:cNvPr id="35850" name="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915026" y="4788963"/>
            <a:ext cx="3058976" cy="917027"/>
          </a:xfrm>
          <a:prstGeom prst="rect">
            <a:avLst/>
          </a:prstGeom>
        </p:spPr>
      </p:pic>
      <p:pic>
        <p:nvPicPr>
          <p:cNvPr id="35851" name="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069557" y="4693564"/>
            <a:ext cx="2204159" cy="1102079"/>
          </a:xfrm>
          <a:prstGeom prst="rect">
            <a:avLst/>
          </a:prstGeom>
        </p:spPr>
      </p:pic>
      <p:pic>
        <p:nvPicPr>
          <p:cNvPr id="35852" name="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7045383" y="3357864"/>
            <a:ext cx="2156043" cy="1212774"/>
          </a:xfrm>
          <a:prstGeom prst="rect">
            <a:avLst/>
          </a:prstGeom>
        </p:spPr>
      </p:pic>
      <p:pic>
        <p:nvPicPr>
          <p:cNvPr id="35853" name="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962660" y="2227065"/>
            <a:ext cx="2923716" cy="13276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기대효과</a:t>
            </a:r>
          </a:p>
        </p:txBody>
      </p:sp>
      <p:sp>
        <p:nvSpPr>
          <p:cNvPr id="37891" name="Shape"/>
          <p:cNvSpPr/>
          <p:nvPr/>
        </p:nvSpPr>
        <p:spPr>
          <a:xfrm>
            <a:off x="8783776" y="2693295"/>
            <a:ext cx="284353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추후 확보된 원천 기술을 통해서 적격자 추천 및 선발 결과를 자동 분석 가능</a:t>
            </a:r>
          </a:p>
        </p:txBody>
      </p:sp>
      <p:sp>
        <p:nvSpPr>
          <p:cNvPr id="37892" name="Shape"/>
          <p:cNvSpPr/>
          <p:nvPr/>
        </p:nvSpPr>
        <p:spPr>
          <a:xfrm>
            <a:off x="8778730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인재획득</a:t>
            </a:r>
          </a:p>
        </p:txBody>
      </p:sp>
      <p:sp>
        <p:nvSpPr>
          <p:cNvPr id="37893" name="Shape"/>
          <p:cNvSpPr/>
          <p:nvPr/>
        </p:nvSpPr>
        <p:spPr>
          <a:xfrm>
            <a:off x="4998244" y="4142790"/>
            <a:ext cx="2382520" cy="5181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취업역량 강화 등 전역장병 만족도 제고</a:t>
            </a:r>
          </a:p>
        </p:txBody>
      </p:sp>
      <p:sp>
        <p:nvSpPr>
          <p:cNvPr id="37894" name="Shape"/>
          <p:cNvSpPr/>
          <p:nvPr/>
        </p:nvSpPr>
        <p:spPr>
          <a:xfrm>
            <a:off x="4973513" y="3846741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3"/>
                </a:solidFill>
              </a:rPr>
              <a:t>전역지원</a:t>
            </a:r>
          </a:p>
        </p:txBody>
      </p:sp>
      <p:sp>
        <p:nvSpPr>
          <p:cNvPr id="37895" name="Shape"/>
          <p:cNvSpPr/>
          <p:nvPr/>
        </p:nvSpPr>
        <p:spPr>
          <a:xfrm>
            <a:off x="4972845" y="2712345"/>
            <a:ext cx="311785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국방인사정보체계(국방부)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인터넷 공개자료(SNS, 블로그 등)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수집 및 연동하여 빅데이터 분석 가능</a:t>
            </a:r>
          </a:p>
        </p:txBody>
      </p:sp>
      <p:sp>
        <p:nvSpPr>
          <p:cNvPr id="37896" name="Shape"/>
          <p:cNvSpPr/>
          <p:nvPr/>
        </p:nvSpPr>
        <p:spPr>
          <a:xfrm>
            <a:off x="4972878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AI기반 원천기술 확보</a:t>
            </a:r>
          </a:p>
        </p:txBody>
      </p:sp>
      <p:sp>
        <p:nvSpPr>
          <p:cNvPr id="37897" name="Shape"/>
          <p:cNvSpPr/>
          <p:nvPr/>
        </p:nvSpPr>
        <p:spPr>
          <a:xfrm>
            <a:off x="8783776" y="4123740"/>
            <a:ext cx="308610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맞춤식 자기개발 추천 및 인사관리를 통해 필요한 인재육성 및 적재적소 운영가능 </a:t>
            </a:r>
          </a:p>
        </p:txBody>
      </p:sp>
      <p:sp>
        <p:nvSpPr>
          <p:cNvPr id="37898" name="Shape"/>
          <p:cNvSpPr/>
          <p:nvPr/>
        </p:nvSpPr>
        <p:spPr>
          <a:xfrm>
            <a:off x="8778730" y="3814991"/>
            <a:ext cx="2362200" cy="5486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4"/>
                </a:solidFill>
              </a:rPr>
              <a:t>인재 육성/운영</a:t>
            </a:r>
            <a:endParaRPr lang="en-US" altLang="en-US"/>
          </a:p>
          <a:p>
            <a:pPr>
              <a:buNone/>
            </a:pPr>
            <a:endParaRPr lang="en-US" altLang="ko-KR" sz="1400" b="1">
              <a:solidFill>
                <a:schemeClr val="accent3"/>
              </a:solidFill>
            </a:endParaRPr>
          </a:p>
        </p:txBody>
      </p:sp>
      <p:grpSp>
        <p:nvGrpSpPr>
          <p:cNvPr id="37903" name="Group Shape"/>
          <p:cNvGrpSpPr/>
          <p:nvPr/>
        </p:nvGrpSpPr>
        <p:grpSpPr>
          <a:xfrm>
            <a:off x="295910" y="2077085"/>
            <a:ext cx="4341495" cy="3841115"/>
            <a:chOff x="295910" y="2077085"/>
            <a:chExt cx="4341495" cy="3841115"/>
          </a:xfrm>
        </p:grpSpPr>
        <p:sp>
          <p:nvSpPr>
            <p:cNvPr id="37899" name="Shape"/>
            <p:cNvSpPr/>
            <p:nvPr/>
          </p:nvSpPr>
          <p:spPr>
            <a:xfrm>
              <a:off x="568960" y="2077085"/>
              <a:ext cx="2054225" cy="167513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0" name="Shape"/>
            <p:cNvSpPr/>
            <p:nvPr/>
          </p:nvSpPr>
          <p:spPr>
            <a:xfrm rot="5400000">
              <a:off x="2781300" y="2297430"/>
              <a:ext cx="1812925" cy="189674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4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1" name="Shape"/>
            <p:cNvSpPr/>
            <p:nvPr/>
          </p:nvSpPr>
          <p:spPr>
            <a:xfrm rot="10800000">
              <a:off x="2301240" y="4241800"/>
              <a:ext cx="2052955" cy="167576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3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2" name="Shape"/>
            <p:cNvSpPr/>
            <p:nvPr/>
          </p:nvSpPr>
          <p:spPr>
            <a:xfrm rot="16200000">
              <a:off x="336550" y="3806190"/>
              <a:ext cx="1817370" cy="189992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04" name="Shape"/>
          <p:cNvSpPr/>
          <p:nvPr/>
        </p:nvSpPr>
        <p:spPr>
          <a:xfrm>
            <a:off x="2742067" y="2607502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인재획득</a:t>
            </a:r>
          </a:p>
        </p:txBody>
      </p:sp>
      <p:sp>
        <p:nvSpPr>
          <p:cNvPr id="37905" name="Shape"/>
          <p:cNvSpPr/>
          <p:nvPr/>
        </p:nvSpPr>
        <p:spPr>
          <a:xfrm>
            <a:off x="2741509" y="5141264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endParaRPr lang="en-US" altLang="ko-KR" sz="1600" b="1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7912" name="Group Shape"/>
          <p:cNvGrpSpPr/>
          <p:nvPr/>
        </p:nvGrpSpPr>
        <p:grpSpPr>
          <a:xfrm>
            <a:off x="1411605" y="3048635"/>
            <a:ext cx="2161540" cy="1911350"/>
            <a:chOff x="1411605" y="3048635"/>
            <a:chExt cx="2161540" cy="1911350"/>
          </a:xfrm>
        </p:grpSpPr>
        <p:grpSp>
          <p:nvGrpSpPr>
            <p:cNvPr id="37910" name="Group Shape"/>
            <p:cNvGrpSpPr/>
            <p:nvPr/>
          </p:nvGrpSpPr>
          <p:grpSpPr>
            <a:xfrm>
              <a:off x="1411605" y="3048635"/>
              <a:ext cx="2160905" cy="1910080"/>
              <a:chOff x="1411605" y="3048635"/>
              <a:chExt cx="2160905" cy="1910080"/>
            </a:xfrm>
          </p:grpSpPr>
          <p:sp>
            <p:nvSpPr>
              <p:cNvPr id="37906" name="Shape"/>
              <p:cNvSpPr/>
              <p:nvPr/>
            </p:nvSpPr>
            <p:spPr>
              <a:xfrm flipV="1">
                <a:off x="2529840" y="4030980"/>
                <a:ext cx="1042670" cy="920750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7" name="Shape"/>
              <p:cNvSpPr/>
              <p:nvPr/>
            </p:nvSpPr>
            <p:spPr>
              <a:xfrm rot="-5400000" flipV="1">
                <a:off x="2582545" y="2987040"/>
                <a:ext cx="921385" cy="1043305"/>
              </a:xfrm>
              <a:prstGeom prst="rtTriangle">
                <a:avLst/>
              </a:prstGeom>
              <a:solidFill>
                <a:schemeClr val="accent4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8" name="Shape"/>
              <p:cNvSpPr/>
              <p:nvPr/>
            </p:nvSpPr>
            <p:spPr>
              <a:xfrm rot="-10800000" flipV="1">
                <a:off x="1411605" y="3054985"/>
                <a:ext cx="1042035" cy="921385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>
                <a:noFill/>
                <a:prstDash val="solid"/>
                <a:round/>
              </a:ln>
            </p:spPr>
            <p:txBody>
              <a:bodyPr vert="horz" lIns="91440" tIns="45720" rIns="91440" bIns="45720" numCol="1" spcCol="0" anchor="t">
                <a:noAutofit/>
              </a:bodyPr>
              <a:lstStyle/>
              <a:p>
                <a:pPr>
                  <a:buNone/>
                </a:pPr>
                <a:endParaRPr lang="ko-KR" altLang="en-US" sz="2700"/>
              </a:p>
            </p:txBody>
          </p:sp>
          <p:sp>
            <p:nvSpPr>
              <p:cNvPr id="37909" name="Shape"/>
              <p:cNvSpPr/>
              <p:nvPr/>
            </p:nvSpPr>
            <p:spPr>
              <a:xfrm rot="-16200000" flipV="1">
                <a:off x="1479550" y="3976370"/>
                <a:ext cx="923290" cy="1043940"/>
              </a:xfrm>
              <a:prstGeom prst="rtTriangle">
                <a:avLst/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37911" name="Shape"/>
            <p:cNvSpPr/>
            <p:nvPr/>
          </p:nvSpPr>
          <p:spPr>
            <a:xfrm rot="2700000">
              <a:off x="2149475" y="3616325"/>
              <a:ext cx="685165" cy="77597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7000"/>
                    <a:lumOff val="0"/>
                    <a:alpha val="100000"/>
                  </a:schemeClr>
                </a:gs>
                <a:gs pos="100000">
                  <a:schemeClr val="bg1">
                    <a:lumMod val="100000"/>
                    <a:lumOff val="0"/>
                    <a:alpha val="100000"/>
                  </a:schemeClr>
                </a:gs>
              </a:gsLst>
              <a:lin ang="0" scaled="1"/>
            </a:gradFill>
            <a:ln w="6350" cap="flat" cmpd="sng">
              <a:solidFill>
                <a:schemeClr val="bg1"/>
              </a:solidFill>
              <a:prstDash val="solid"/>
              <a:miter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8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13" name="Shape"/>
          <p:cNvSpPr/>
          <p:nvPr/>
        </p:nvSpPr>
        <p:spPr>
          <a:xfrm>
            <a:off x="2631480" y="5098091"/>
            <a:ext cx="1375068" cy="60057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인재육성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      /운영</a:t>
            </a:r>
          </a:p>
        </p:txBody>
      </p:sp>
      <p:sp>
        <p:nvSpPr>
          <p:cNvPr id="37914" name="Shape"/>
          <p:cNvSpPr/>
          <p:nvPr/>
        </p:nvSpPr>
        <p:spPr>
          <a:xfrm>
            <a:off x="1528445" y="3886791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22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SUM</a:t>
            </a:r>
          </a:p>
        </p:txBody>
      </p:sp>
      <p:sp>
        <p:nvSpPr>
          <p:cNvPr id="37915" name="Shape"/>
          <p:cNvSpPr/>
          <p:nvPr/>
        </p:nvSpPr>
        <p:spPr>
          <a:xfrm>
            <a:off x="599429" y="5193430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전역지원</a:t>
            </a:r>
          </a:p>
        </p:txBody>
      </p:sp>
      <p:sp>
        <p:nvSpPr>
          <p:cNvPr id="37916" name="Shape"/>
          <p:cNvSpPr/>
          <p:nvPr/>
        </p:nvSpPr>
        <p:spPr>
          <a:xfrm>
            <a:off x="340009" y="2230792"/>
            <a:ext cx="1894105" cy="77594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AI기반 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원천기술 확보</a:t>
            </a:r>
          </a:p>
        </p:txBody>
      </p:sp>
      <p:sp>
        <p:nvSpPr>
          <p:cNvPr id="37917" name="Shape"/>
          <p:cNvSpPr/>
          <p:nvPr/>
        </p:nvSpPr>
        <p:spPr>
          <a:xfrm>
            <a:off x="5304154" y="5491480"/>
            <a:ext cx="5558155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AI 기반 스마트 인재관리시스템 발판 마련!</a:t>
            </a:r>
          </a:p>
        </p:txBody>
      </p:sp>
      <p:sp>
        <p:nvSpPr>
          <p:cNvPr id="37919" name="Shape"/>
          <p:cNvSpPr/>
          <p:nvPr/>
        </p:nvSpPr>
        <p:spPr>
          <a:xfrm rot="5400000">
            <a:off x="7827098" y="4889455"/>
            <a:ext cx="512750" cy="374564"/>
          </a:xfrm>
          <a:prstGeom prst="rightArrow">
            <a:avLst/>
          </a:prstGeom>
          <a:solidFill>
            <a:schemeClr val="accent3">
              <a:alpha val="100000"/>
            </a:schemeClr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"/>
          <p:cNvSpPr/>
          <p:nvPr/>
        </p:nvSpPr>
        <p:spPr>
          <a:xfrm>
            <a:off x="5045075" y="2857500"/>
            <a:ext cx="4778375" cy="8229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48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감사합니다.</a:t>
            </a:r>
            <a:endParaRPr lang="en-US" altLang="ko-KR" sz="4800" b="1">
              <a:latin typeface="Arial"/>
              <a:ea typeface="Arial"/>
              <a:cs typeface="Arial"/>
            </a:endParaRPr>
          </a:p>
        </p:txBody>
      </p:sp>
      <p:sp>
        <p:nvSpPr>
          <p:cNvPr id="38915" name="Shape"/>
          <p:cNvSpPr/>
          <p:nvPr/>
        </p:nvSpPr>
        <p:spPr>
          <a:xfrm>
            <a:off x="5064760" y="3620135"/>
            <a:ext cx="4778375" cy="3759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1865">
                <a:solidFill>
                  <a:schemeClr val="bg1"/>
                </a:solidFill>
              </a:rPr>
              <a:t>Project SUM</a:t>
            </a:r>
            <a:endParaRPr lang="en-US" altLang="ko-KR" sz="1865"/>
          </a:p>
        </p:txBody>
      </p:sp>
      <p:grpSp>
        <p:nvGrpSpPr>
          <p:cNvPr id="38928" name="Group Shape"/>
          <p:cNvGrpSpPr/>
          <p:nvPr/>
        </p:nvGrpSpPr>
        <p:grpSpPr>
          <a:xfrm>
            <a:off x="3746500" y="2781300"/>
            <a:ext cx="1170940" cy="1295400"/>
            <a:chOff x="3746500" y="2781300"/>
            <a:chExt cx="1170940" cy="1295400"/>
          </a:xfrm>
        </p:grpSpPr>
        <p:sp>
          <p:nvSpPr>
            <p:cNvPr id="38916" name="Shape"/>
            <p:cNvSpPr>
              <a:spLocks noChangeAspect="1"/>
            </p:cNvSpPr>
            <p:nvPr/>
          </p:nvSpPr>
          <p:spPr>
            <a:xfrm rot="16200000">
              <a:off x="3980180" y="3016250"/>
              <a:ext cx="828675" cy="826770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rot="0"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7" name="Shape"/>
            <p:cNvSpPr>
              <a:spLocks noChangeAspect="1"/>
            </p:cNvSpPr>
            <p:nvPr/>
          </p:nvSpPr>
          <p:spPr>
            <a:xfrm>
              <a:off x="3952875" y="2781300"/>
              <a:ext cx="417195" cy="213360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8" name="Shape"/>
            <p:cNvSpPr>
              <a:spLocks noChangeAspect="1"/>
            </p:cNvSpPr>
            <p:nvPr/>
          </p:nvSpPr>
          <p:spPr>
            <a:xfrm>
              <a:off x="4417695" y="2781300"/>
              <a:ext cx="417830" cy="213360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9" name="Shape"/>
            <p:cNvSpPr>
              <a:spLocks noChangeAspect="1"/>
            </p:cNvSpPr>
            <p:nvPr/>
          </p:nvSpPr>
          <p:spPr>
            <a:xfrm>
              <a:off x="4417695" y="2905125"/>
              <a:ext cx="329565" cy="177165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0" name="Shape"/>
            <p:cNvSpPr>
              <a:spLocks noChangeAspect="1"/>
            </p:cNvSpPr>
            <p:nvPr/>
          </p:nvSpPr>
          <p:spPr>
            <a:xfrm>
              <a:off x="3746500" y="2987675"/>
              <a:ext cx="213360" cy="417830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1" name="Shape"/>
            <p:cNvSpPr>
              <a:spLocks noChangeAspect="1"/>
            </p:cNvSpPr>
            <p:nvPr/>
          </p:nvSpPr>
          <p:spPr>
            <a:xfrm>
              <a:off x="4742180" y="3075305"/>
              <a:ext cx="175260" cy="330200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2" name="Shape"/>
            <p:cNvSpPr>
              <a:spLocks noChangeAspect="1"/>
            </p:cNvSpPr>
            <p:nvPr/>
          </p:nvSpPr>
          <p:spPr>
            <a:xfrm>
              <a:off x="3746500" y="3452495"/>
              <a:ext cx="213360" cy="417830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3" name="Shape"/>
            <p:cNvSpPr>
              <a:spLocks noChangeAspect="1"/>
            </p:cNvSpPr>
            <p:nvPr/>
          </p:nvSpPr>
          <p:spPr>
            <a:xfrm>
              <a:off x="4742180" y="3452495"/>
              <a:ext cx="175260" cy="330200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4" name="Shape"/>
            <p:cNvSpPr>
              <a:spLocks noChangeAspect="1"/>
            </p:cNvSpPr>
            <p:nvPr/>
          </p:nvSpPr>
          <p:spPr>
            <a:xfrm>
              <a:off x="4417695" y="3776980"/>
              <a:ext cx="329565" cy="175895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5" name="Shape"/>
            <p:cNvSpPr>
              <a:spLocks noChangeAspect="1"/>
            </p:cNvSpPr>
            <p:nvPr/>
          </p:nvSpPr>
          <p:spPr>
            <a:xfrm>
              <a:off x="4040505" y="3776980"/>
              <a:ext cx="329565" cy="175895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6" name="Shape"/>
            <p:cNvSpPr>
              <a:spLocks noChangeAspect="1"/>
            </p:cNvSpPr>
            <p:nvPr/>
          </p:nvSpPr>
          <p:spPr>
            <a:xfrm>
              <a:off x="4417695" y="3863340"/>
              <a:ext cx="417830" cy="213360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7" name="Shape"/>
            <p:cNvSpPr>
              <a:spLocks noChangeAspect="1"/>
            </p:cNvSpPr>
            <p:nvPr/>
          </p:nvSpPr>
          <p:spPr>
            <a:xfrm>
              <a:off x="3952875" y="3863340"/>
              <a:ext cx="417195" cy="213360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/>
          <p:nvPr/>
        </p:nvSpPr>
        <p:spPr>
          <a:xfrm>
            <a:off x="1305554" y="101306"/>
            <a:ext cx="9493250" cy="91440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목     차</a:t>
            </a:r>
          </a:p>
        </p:txBody>
      </p:sp>
      <p:grpSp>
        <p:nvGrpSpPr>
          <p:cNvPr id="29701" name="Group Shape"/>
          <p:cNvGrpSpPr/>
          <p:nvPr/>
        </p:nvGrpSpPr>
        <p:grpSpPr>
          <a:xfrm>
            <a:off x="802640" y="1014730"/>
            <a:ext cx="3941445" cy="1017270"/>
            <a:chOff x="802640" y="1014730"/>
            <a:chExt cx="3941445" cy="1017270"/>
          </a:xfrm>
        </p:grpSpPr>
        <p:sp>
          <p:nvSpPr>
            <p:cNvPr id="29699" name="Shape"/>
            <p:cNvSpPr/>
            <p:nvPr/>
          </p:nvSpPr>
          <p:spPr>
            <a:xfrm>
              <a:off x="802640" y="1014730"/>
              <a:ext cx="1079500" cy="10166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107950" tIns="45720" rIns="107950" bIns="45720" numCol="1" spcCol="0" anchor="t">
              <a:spAutoFit/>
            </a:bodyPr>
            <a:lstStyle/>
            <a:p>
              <a:pPr algn="ctr">
                <a:buNone/>
              </a:pPr>
              <a:r>
                <a:rPr lang="en-US" altLang="ko-KR" sz="6000" b="1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29700" name="Shape"/>
            <p:cNvSpPr/>
            <p:nvPr/>
          </p:nvSpPr>
          <p:spPr>
            <a:xfrm>
              <a:off x="1881505" y="1116965"/>
              <a:ext cx="2861945" cy="9150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91440" tIns="45720" rIns="91440" bIns="45720" numCol="1" spcCol="0" anchor="ctr">
              <a:spAutoFit/>
            </a:bodyPr>
            <a:lstStyle/>
            <a:p>
              <a:pPr algn="ctr">
                <a:buNone/>
              </a:pPr>
              <a:r>
                <a:rPr lang="en-US" altLang="en-US" sz="5400">
                  <a:solidFill>
                    <a:schemeClr val="bg1"/>
                  </a:solidFill>
                </a:rPr>
                <a:t>팀 소개</a:t>
              </a:r>
            </a:p>
          </p:txBody>
        </p:sp>
      </p:grpSp>
      <p:sp>
        <p:nvSpPr>
          <p:cNvPr id="29702" name="Shape"/>
          <p:cNvSpPr/>
          <p:nvPr/>
        </p:nvSpPr>
        <p:spPr>
          <a:xfrm>
            <a:off x="6085579" y="1015548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9703" name="Shape"/>
          <p:cNvSpPr/>
          <p:nvPr/>
        </p:nvSpPr>
        <p:spPr>
          <a:xfrm>
            <a:off x="7164565" y="1118124"/>
            <a:ext cx="4732655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SUM의필요성</a:t>
            </a:r>
          </a:p>
        </p:txBody>
      </p:sp>
      <p:sp>
        <p:nvSpPr>
          <p:cNvPr id="29704" name="Shape"/>
          <p:cNvSpPr/>
          <p:nvPr/>
        </p:nvSpPr>
        <p:spPr>
          <a:xfrm>
            <a:off x="707927" y="2410633"/>
            <a:ext cx="116903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29705" name="Shape"/>
          <p:cNvSpPr/>
          <p:nvPr/>
        </p:nvSpPr>
        <p:spPr>
          <a:xfrm>
            <a:off x="1876448" y="2513209"/>
            <a:ext cx="263017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구    현</a:t>
            </a:r>
          </a:p>
        </p:txBody>
      </p:sp>
      <p:sp>
        <p:nvSpPr>
          <p:cNvPr id="29706" name="Shape"/>
          <p:cNvSpPr/>
          <p:nvPr/>
        </p:nvSpPr>
        <p:spPr>
          <a:xfrm>
            <a:off x="6085205" y="2410460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9707" name="Shape"/>
          <p:cNvSpPr/>
          <p:nvPr/>
        </p:nvSpPr>
        <p:spPr>
          <a:xfrm>
            <a:off x="6973570" y="24104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기술스택</a:t>
            </a:r>
          </a:p>
        </p:txBody>
      </p:sp>
      <p:sp>
        <p:nvSpPr>
          <p:cNvPr id="29708" name="Shape"/>
          <p:cNvSpPr/>
          <p:nvPr/>
        </p:nvSpPr>
        <p:spPr>
          <a:xfrm>
            <a:off x="707390" y="3794760"/>
            <a:ext cx="107886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</a:t>
            </a:r>
            <a:r>
              <a:rPr lang="en-US" altLang="en-US" sz="6000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9709" name="Shape"/>
          <p:cNvSpPr/>
          <p:nvPr/>
        </p:nvSpPr>
        <p:spPr>
          <a:xfrm>
            <a:off x="1786255" y="37947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팀 소개(ComeToOSAM)</a:t>
            </a:r>
          </a:p>
        </p:txBody>
      </p:sp>
      <p:sp>
        <p:nvSpPr>
          <p:cNvPr id="29699" name="Shape"/>
          <p:cNvSpPr/>
          <p:nvPr/>
        </p:nvSpPr>
        <p:spPr>
          <a:xfrm>
            <a:off x="1128614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대위 김영인</a:t>
            </a:r>
          </a:p>
        </p:txBody>
      </p:sp>
      <p:sp>
        <p:nvSpPr>
          <p:cNvPr id="29700" name="Shape"/>
          <p:cNvSpPr/>
          <p:nvPr/>
        </p:nvSpPr>
        <p:spPr>
          <a:xfrm>
            <a:off x="1128614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팀 장</a:t>
            </a:r>
          </a:p>
        </p:txBody>
      </p:sp>
      <p:sp>
        <p:nvSpPr>
          <p:cNvPr id="29701" name="Shape"/>
          <p:cNvSpPr/>
          <p:nvPr/>
        </p:nvSpPr>
        <p:spPr>
          <a:xfrm>
            <a:off x="3818410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중위 배성진</a:t>
            </a:r>
          </a:p>
        </p:txBody>
      </p:sp>
      <p:sp>
        <p:nvSpPr>
          <p:cNvPr id="29702" name="Shape"/>
          <p:cNvSpPr/>
          <p:nvPr/>
        </p:nvSpPr>
        <p:spPr>
          <a:xfrm>
            <a:off x="3818410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프론트</a:t>
            </a:r>
          </a:p>
        </p:txBody>
      </p:sp>
      <p:sp>
        <p:nvSpPr>
          <p:cNvPr id="29703" name="Shape"/>
          <p:cNvSpPr/>
          <p:nvPr/>
        </p:nvSpPr>
        <p:spPr>
          <a:xfrm>
            <a:off x="6468415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소위 박정선</a:t>
            </a:r>
          </a:p>
        </p:txBody>
      </p:sp>
      <p:sp>
        <p:nvSpPr>
          <p:cNvPr id="29704" name="Shape"/>
          <p:cNvSpPr/>
          <p:nvPr/>
        </p:nvSpPr>
        <p:spPr>
          <a:xfrm>
            <a:off x="6468415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백앤드</a:t>
            </a:r>
          </a:p>
        </p:txBody>
      </p:sp>
      <p:sp>
        <p:nvSpPr>
          <p:cNvPr id="29705" name="Shape"/>
          <p:cNvSpPr/>
          <p:nvPr/>
        </p:nvSpPr>
        <p:spPr>
          <a:xfrm>
            <a:off x="9118422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9급 구예빈</a:t>
            </a:r>
          </a:p>
        </p:txBody>
      </p:sp>
      <p:sp>
        <p:nvSpPr>
          <p:cNvPr id="29706" name="Shape"/>
          <p:cNvSpPr/>
          <p:nvPr/>
        </p:nvSpPr>
        <p:spPr>
          <a:xfrm>
            <a:off x="9118422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디자인</a:t>
            </a:r>
          </a:p>
        </p:txBody>
      </p:sp>
      <p:sp>
        <p:nvSpPr>
          <p:cNvPr id="29707" name="Shape"/>
          <p:cNvSpPr/>
          <p:nvPr/>
        </p:nvSpPr>
        <p:spPr>
          <a:xfrm>
            <a:off x="1128614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수집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QA(Quality Assuarence)</a:t>
            </a:r>
          </a:p>
        </p:txBody>
      </p:sp>
      <p:sp>
        <p:nvSpPr>
          <p:cNvPr id="29708" name="Shape"/>
          <p:cNvSpPr/>
          <p:nvPr/>
        </p:nvSpPr>
        <p:spPr>
          <a:xfrm>
            <a:off x="3818410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PM(Project Manager)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데이터 생성</a:t>
            </a:r>
            <a:r>
              <a:rPr lang="en-US" altLang="ko-KR" sz="1200"/>
              <a:t>   </a:t>
            </a:r>
          </a:p>
        </p:txBody>
      </p:sp>
      <p:sp>
        <p:nvSpPr>
          <p:cNvPr id="29709" name="Shape"/>
          <p:cNvSpPr/>
          <p:nvPr/>
        </p:nvSpPr>
        <p:spPr>
          <a:xfrm>
            <a:off x="6468415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분석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형상관리</a:t>
            </a:r>
            <a:r>
              <a:rPr lang="en-US" altLang="ko-KR" sz="1200"/>
              <a:t>   </a:t>
            </a:r>
          </a:p>
        </p:txBody>
      </p:sp>
      <p:sp>
        <p:nvSpPr>
          <p:cNvPr id="29710" name="Shape"/>
          <p:cNvSpPr/>
          <p:nvPr/>
        </p:nvSpPr>
        <p:spPr>
          <a:xfrm>
            <a:off x="9118422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UI / UX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산출물 관리</a:t>
            </a:r>
            <a:r>
              <a:rPr lang="en-US" altLang="ko-KR" sz="1200"/>
              <a:t>    </a:t>
            </a:r>
          </a:p>
        </p:txBody>
      </p:sp>
      <p:sp>
        <p:nvSpPr>
          <p:cNvPr id="29711" name="Shape"/>
          <p:cNvSpPr>
            <a:spLocks noGrp="1"/>
          </p:cNvSpPr>
          <p:nvPr>
            <p:ph idx="1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2" name="Shape"/>
          <p:cNvSpPr>
            <a:spLocks noGrp="1"/>
          </p:cNvSpPr>
          <p:nvPr>
            <p:ph idx="12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3" name="Shape"/>
          <p:cNvSpPr>
            <a:spLocks noGrp="1"/>
          </p:cNvSpPr>
          <p:nvPr>
            <p:ph idx="13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4" name="Shape"/>
          <p:cNvSpPr>
            <a:spLocks noGrp="1"/>
          </p:cNvSpPr>
          <p:nvPr>
            <p:ph idx="14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pic>
        <p:nvPicPr>
          <p:cNvPr id="29715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918845" y="2235450"/>
            <a:ext cx="2390218" cy="2159067"/>
          </a:xfrm>
          <a:prstGeom prst="rect">
            <a:avLst/>
          </a:prstGeom>
        </p:spPr>
      </p:pic>
      <p:pic>
        <p:nvPicPr>
          <p:cNvPr id="29716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6293485" y="2235141"/>
            <a:ext cx="2329737" cy="2159495"/>
          </a:xfrm>
          <a:prstGeom prst="rect">
            <a:avLst/>
          </a:prstGeom>
        </p:spPr>
      </p:pic>
      <p:pic>
        <p:nvPicPr>
          <p:cNvPr id="29717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681095" y="2235200"/>
            <a:ext cx="2254876" cy="2159126"/>
          </a:xfrm>
          <a:prstGeom prst="rect">
            <a:avLst/>
          </a:prstGeom>
        </p:spPr>
      </p:pic>
      <p:pic>
        <p:nvPicPr>
          <p:cNvPr id="29718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947959" y="2235466"/>
            <a:ext cx="2320935" cy="21588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"/>
          <p:cNvSpPr>
            <a:spLocks noGrp="1"/>
          </p:cNvSpPr>
          <p:nvPr>
            <p:ph type="body" sz="quarter" idx="10"/>
          </p:nvPr>
        </p:nvSpPr>
        <p:spPr>
          <a:xfrm>
            <a:off x="2409811" y="574558"/>
            <a:ext cx="7114425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'SUM'의 필 요 성</a:t>
            </a:r>
          </a:p>
        </p:txBody>
      </p:sp>
      <p:sp>
        <p:nvSpPr>
          <p:cNvPr id="30723" name="Shape"/>
          <p:cNvSpPr/>
          <p:nvPr/>
        </p:nvSpPr>
        <p:spPr>
          <a:xfrm>
            <a:off x="295544" y="1904912"/>
            <a:ext cx="11573197" cy="394921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현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실태</a:t>
            </a:r>
            <a:r>
              <a:rPr lang="en-US" altLang="en-US" sz="2200" kern="1200" dirty="0">
                <a:solidFill>
                  <a:srgbClr val="262626"/>
                </a:solidFill>
              </a:rPr>
              <a:t>(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문제점</a:t>
            </a:r>
            <a:r>
              <a:rPr lang="en-US" altLang="en-US" sz="2200" kern="1200" dirty="0">
                <a:solidFill>
                  <a:srgbClr val="262626"/>
                </a:solidFill>
              </a:rPr>
              <a:t>)</a:t>
            </a: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軍에는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다양한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전문가들이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있지만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그들의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역량</a:t>
            </a:r>
            <a:r>
              <a:rPr lang="en-US" altLang="en-US" sz="2200" kern="1200" dirty="0">
                <a:solidFill>
                  <a:srgbClr val="262626"/>
                </a:solidFill>
              </a:rPr>
              <a:t> 및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노하우를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손쉽게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공유하거나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획득하는것이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dirty="0" err="1">
                <a:solidFill>
                  <a:srgbClr val="262626"/>
                </a:solidFill>
              </a:rPr>
              <a:t>어려움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endParaRPr lang="en-US" altLang="en-US" sz="2200" kern="1200">
              <a:solidFill>
                <a:srgbClr val="262626"/>
              </a:solidFill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해결방안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분야별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최적의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전문가를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추천해주고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상호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소통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가능한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시스템을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접근성이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높은</a:t>
            </a:r>
            <a:r>
              <a:rPr lang="en-US" altLang="en-US" sz="2200" kern="1200" dirty="0">
                <a:solidFill>
                  <a:srgbClr val="0000FF"/>
                </a:solidFill>
              </a:rPr>
              <a:t> 'APP'</a:t>
            </a:r>
            <a:endParaRPr lang="en-US" altLang="en-US" sz="2200" kern="1200" dirty="0">
              <a:solidFill>
                <a:srgbClr val="262626"/>
              </a:solidFill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으로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구현</a:t>
            </a:r>
            <a:endParaRPr lang="en-US" altLang="en-US" sz="2200" kern="1200" dirty="0" err="1"/>
          </a:p>
        </p:txBody>
      </p:sp>
      <p:pic>
        <p:nvPicPr>
          <p:cNvPr id="30724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298" y="3131008"/>
            <a:ext cx="824065" cy="962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graphicFrame>
        <p:nvGraphicFramePr>
          <p:cNvPr id="32771" name="Table"/>
          <p:cNvGraphicFramePr>
            <a:graphicFrameLocks noGrp="1"/>
          </p:cNvGraphicFramePr>
          <p:nvPr/>
        </p:nvGraphicFramePr>
        <p:xfrm>
          <a:off x="4229735" y="3721735"/>
          <a:ext cx="3705860" cy="220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 rowSpan="10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L w="28575" cmpd="dbl">
                      <a:solidFill>
                        <a:schemeClr val="accent3"/>
                      </a:solidFill>
                      <a:prstDash val="solid"/>
                    </a:lnL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1100"/>
                    </a:p>
                  </a:txBody>
                  <a:tcPr>
                    <a:lnT w="28575" cmpd="dbl">
                      <a:solidFill>
                        <a:schemeClr val="accent3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endParaRPr lang="ko-KR" altLang="en-US" sz="1600"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</a:rPr>
                        <a:t>Topic Sensitive_Social Relation Rank Algorithm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altLang="en-US" sz="1100" b="1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</a:rPr>
                        <a:t>Kim, Young-an, and Gun-woo Park. "Topic sensitive_social relation rank algorithm for efficient social search." The Journal of Korean Institute of Communications and Information Sciences 38.5 (2013): 385-393.</a:t>
                      </a:r>
                    </a:p>
                  </a:txBody>
                  <a:tcPr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362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772" name="Shape"/>
          <p:cNvSpPr/>
          <p:nvPr/>
        </p:nvSpPr>
        <p:spPr>
          <a:xfrm>
            <a:off x="296481" y="2170894"/>
            <a:ext cx="10895112" cy="202463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사용자 간 관계인 </a:t>
            </a:r>
            <a:r>
              <a:rPr lang="en-US" altLang="en-US" sz="2200">
                <a:solidFill>
                  <a:srgbClr val="0000FF"/>
                </a:solidFill>
              </a:rPr>
              <a:t>소셜관계 지수</a:t>
            </a:r>
            <a:r>
              <a:rPr lang="en-US" altLang="en-US" sz="2200">
                <a:solidFill>
                  <a:srgbClr val="262626"/>
                </a:solidFill>
              </a:rPr>
              <a:t>를 고려하여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0000FF"/>
                </a:solidFill>
              </a:rPr>
              <a:t>토픽별</a:t>
            </a:r>
            <a:r>
              <a:rPr lang="en-US" altLang="en-US" sz="2200">
                <a:solidFill>
                  <a:srgbClr val="262626"/>
                </a:solidFill>
              </a:rPr>
              <a:t>로 최적의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논문 참조</a:t>
            </a:r>
          </a:p>
        </p:txBody>
      </p:sp>
      <p:sp>
        <p:nvSpPr>
          <p:cNvPr id="32773" name="Shape"/>
          <p:cNvSpPr/>
          <p:nvPr/>
        </p:nvSpPr>
        <p:spPr>
          <a:xfrm rot="13500000">
            <a:off x="7751972" y="233321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4" name="Shape"/>
          <p:cNvSpPr/>
          <p:nvPr/>
        </p:nvSpPr>
        <p:spPr>
          <a:xfrm>
            <a:off x="8294293" y="232664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상호소통 활성화</a:t>
            </a:r>
          </a:p>
        </p:txBody>
      </p:sp>
      <p:sp>
        <p:nvSpPr>
          <p:cNvPr id="32775" name="Shape"/>
          <p:cNvSpPr/>
          <p:nvPr/>
        </p:nvSpPr>
        <p:spPr>
          <a:xfrm rot="13500000">
            <a:off x="4453424" y="299488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6" name="Shape"/>
          <p:cNvSpPr/>
          <p:nvPr/>
        </p:nvSpPr>
        <p:spPr>
          <a:xfrm>
            <a:off x="5062143" y="300101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추천 정확도 향상</a:t>
            </a:r>
          </a:p>
        </p:txBody>
      </p:sp>
      <p:cxnSp>
        <p:nvCxnSpPr>
          <p:cNvPr id="32777" name="Connection Shape"/>
          <p:cNvCxnSpPr>
            <a:stCxn id="0" idx="0"/>
            <a:endCxn id="0" idx="0"/>
          </p:cNvCxnSpPr>
          <p:nvPr/>
        </p:nvCxnSpPr>
        <p:spPr>
          <a:xfrm>
            <a:off x="1052704" y="4168449"/>
            <a:ext cx="2978903" cy="619622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sp>
        <p:nvSpPr>
          <p:cNvPr id="33795" name="Shape"/>
          <p:cNvSpPr/>
          <p:nvPr/>
        </p:nvSpPr>
        <p:spPr>
          <a:xfrm>
            <a:off x="4690977" y="5196327"/>
            <a:ext cx="6964680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2200">
                <a:solidFill>
                  <a:srgbClr val="0000FF"/>
                </a:solidFill>
              </a:rPr>
              <a:t>소셜 관계지수 산정을 위해 사용되는 '직업적'인 특성만 유사하더라도 원하는 정보 획득 용이</a:t>
            </a:r>
          </a:p>
        </p:txBody>
      </p:sp>
      <p:pic>
        <p:nvPicPr>
          <p:cNvPr id="33821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23620" y="1946275"/>
            <a:ext cx="4724400" cy="3046730"/>
          </a:xfrm>
          <a:prstGeom prst="rect">
            <a:avLst/>
          </a:prstGeom>
        </p:spPr>
      </p:pic>
      <p:sp>
        <p:nvSpPr>
          <p:cNvPr id="33822" name="Shape"/>
          <p:cNvSpPr/>
          <p:nvPr/>
        </p:nvSpPr>
        <p:spPr>
          <a:xfrm>
            <a:off x="6783070" y="2829560"/>
            <a:ext cx="318833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IT업계 종사자가 원하는 결과</a:t>
            </a:r>
          </a:p>
        </p:txBody>
      </p:sp>
      <p:sp>
        <p:nvSpPr>
          <p:cNvPr id="33823" name="Shape"/>
          <p:cNvSpPr/>
          <p:nvPr/>
        </p:nvSpPr>
        <p:spPr>
          <a:xfrm>
            <a:off x="7888605" y="3286760"/>
            <a:ext cx="464185" cy="33591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VS</a:t>
            </a:r>
          </a:p>
        </p:txBody>
      </p:sp>
      <p:grpSp>
        <p:nvGrpSpPr>
          <p:cNvPr id="33824" name="Group Shape"/>
          <p:cNvGrpSpPr/>
          <p:nvPr/>
        </p:nvGrpSpPr>
        <p:grpSpPr>
          <a:xfrm>
            <a:off x="6377305" y="2828925"/>
            <a:ext cx="406400" cy="396875"/>
            <a:chOff x="6377305" y="2828925"/>
            <a:chExt cx="406400" cy="396875"/>
          </a:xfrm>
        </p:grpSpPr>
        <p:sp>
          <p:nvSpPr>
            <p:cNvPr id="33825" name="Shape"/>
            <p:cNvSpPr/>
            <p:nvPr/>
          </p:nvSpPr>
          <p:spPr>
            <a:xfrm>
              <a:off x="6386830" y="2828925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26" name="Shape"/>
            <p:cNvSpPr/>
            <p:nvPr/>
          </p:nvSpPr>
          <p:spPr>
            <a:xfrm>
              <a:off x="6377305" y="2886710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sp>
        <p:nvSpPr>
          <p:cNvPr id="33827" name="Shape"/>
          <p:cNvSpPr/>
          <p:nvPr/>
        </p:nvSpPr>
        <p:spPr>
          <a:xfrm>
            <a:off x="6774180" y="3714115"/>
            <a:ext cx="319722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의학계 종사자가 원하는 결과</a:t>
            </a:r>
          </a:p>
        </p:txBody>
      </p:sp>
      <p:grpSp>
        <p:nvGrpSpPr>
          <p:cNvPr id="33828" name="Group Shape"/>
          <p:cNvGrpSpPr/>
          <p:nvPr/>
        </p:nvGrpSpPr>
        <p:grpSpPr>
          <a:xfrm>
            <a:off x="6377305" y="3713480"/>
            <a:ext cx="396875" cy="396240"/>
            <a:chOff x="6377305" y="3713480"/>
            <a:chExt cx="396875" cy="396240"/>
          </a:xfrm>
        </p:grpSpPr>
        <p:sp>
          <p:nvSpPr>
            <p:cNvPr id="33829" name="Shape"/>
            <p:cNvSpPr/>
            <p:nvPr/>
          </p:nvSpPr>
          <p:spPr>
            <a:xfrm>
              <a:off x="6377305" y="371348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0" name="Shape"/>
            <p:cNvSpPr/>
            <p:nvPr/>
          </p:nvSpPr>
          <p:spPr>
            <a:xfrm>
              <a:off x="6377305" y="376745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sp>
        <p:nvSpPr>
          <p:cNvPr id="33820" name="Shape"/>
          <p:cNvSpPr/>
          <p:nvPr/>
        </p:nvSpPr>
        <p:spPr>
          <a:xfrm rot="5400000">
            <a:off x="7700478" y="4465755"/>
            <a:ext cx="946457" cy="374564"/>
          </a:xfrm>
          <a:prstGeom prst="rightArrow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grpSp>
        <p:nvGrpSpPr>
          <p:cNvPr id="33831" name="Group Shape"/>
          <p:cNvGrpSpPr/>
          <p:nvPr/>
        </p:nvGrpSpPr>
        <p:grpSpPr>
          <a:xfrm>
            <a:off x="1080135" y="2432050"/>
            <a:ext cx="407035" cy="396875"/>
            <a:chOff x="1080135" y="2432050"/>
            <a:chExt cx="407035" cy="396875"/>
          </a:xfrm>
        </p:grpSpPr>
        <p:sp>
          <p:nvSpPr>
            <p:cNvPr id="33832" name="Shape"/>
            <p:cNvSpPr/>
            <p:nvPr/>
          </p:nvSpPr>
          <p:spPr>
            <a:xfrm>
              <a:off x="1089660" y="243205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3" name="Shape"/>
            <p:cNvSpPr/>
            <p:nvPr/>
          </p:nvSpPr>
          <p:spPr>
            <a:xfrm>
              <a:off x="1080135" y="248983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4" name="Group Shape"/>
          <p:cNvGrpSpPr/>
          <p:nvPr/>
        </p:nvGrpSpPr>
        <p:grpSpPr>
          <a:xfrm>
            <a:off x="3444875" y="3782060"/>
            <a:ext cx="407035" cy="396875"/>
            <a:chOff x="3444875" y="3782060"/>
            <a:chExt cx="407035" cy="396875"/>
          </a:xfrm>
        </p:grpSpPr>
        <p:sp>
          <p:nvSpPr>
            <p:cNvPr id="33835" name="Shape"/>
            <p:cNvSpPr/>
            <p:nvPr/>
          </p:nvSpPr>
          <p:spPr>
            <a:xfrm>
              <a:off x="3454400" y="378206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6" name="Shape"/>
            <p:cNvSpPr/>
            <p:nvPr/>
          </p:nvSpPr>
          <p:spPr>
            <a:xfrm>
              <a:off x="3444875" y="383984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7" name="Group Shape"/>
          <p:cNvGrpSpPr/>
          <p:nvPr/>
        </p:nvGrpSpPr>
        <p:grpSpPr>
          <a:xfrm>
            <a:off x="3444875" y="2432050"/>
            <a:ext cx="396875" cy="396240"/>
            <a:chOff x="3444875" y="2432050"/>
            <a:chExt cx="396875" cy="396240"/>
          </a:xfrm>
        </p:grpSpPr>
        <p:sp>
          <p:nvSpPr>
            <p:cNvPr id="33838" name="Shape"/>
            <p:cNvSpPr/>
            <p:nvPr/>
          </p:nvSpPr>
          <p:spPr>
            <a:xfrm>
              <a:off x="3444875" y="243205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9" name="Shape"/>
            <p:cNvSpPr/>
            <p:nvPr/>
          </p:nvSpPr>
          <p:spPr>
            <a:xfrm>
              <a:off x="3444875" y="248602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grpSp>
        <p:nvGrpSpPr>
          <p:cNvPr id="33840" name="Group Shape"/>
          <p:cNvGrpSpPr/>
          <p:nvPr/>
        </p:nvGrpSpPr>
        <p:grpSpPr>
          <a:xfrm>
            <a:off x="4671695" y="3763010"/>
            <a:ext cx="396875" cy="396240"/>
            <a:chOff x="4671695" y="3763010"/>
            <a:chExt cx="396875" cy="396240"/>
          </a:xfrm>
        </p:grpSpPr>
        <p:sp>
          <p:nvSpPr>
            <p:cNvPr id="33841" name="Shape"/>
            <p:cNvSpPr/>
            <p:nvPr/>
          </p:nvSpPr>
          <p:spPr>
            <a:xfrm>
              <a:off x="4671695" y="376301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42" name="Shape"/>
            <p:cNvSpPr/>
            <p:nvPr/>
          </p:nvSpPr>
          <p:spPr>
            <a:xfrm>
              <a:off x="4671695" y="381698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pic>
        <p:nvPicPr>
          <p:cNvPr id="33795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581089" y="2902396"/>
            <a:ext cx="4573323" cy="2864220"/>
          </a:xfrm>
          <a:prstGeom prst="rect">
            <a:avLst/>
          </a:prstGeom>
        </p:spPr>
      </p:pic>
      <p:sp>
        <p:nvSpPr>
          <p:cNvPr id="33796" name="Shape"/>
          <p:cNvSpPr/>
          <p:nvPr/>
        </p:nvSpPr>
        <p:spPr>
          <a:xfrm>
            <a:off x="295645" y="2056483"/>
            <a:ext cx="8507095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2200"/>
              <a:t>웹 사용자들이 갖는 </a:t>
            </a:r>
            <a:r>
              <a:rPr lang="en-US" altLang="en-US" sz="2200">
                <a:solidFill>
                  <a:schemeClr val="accent2"/>
                </a:solidFill>
              </a:rPr>
              <a:t>내재적 속성</a:t>
            </a:r>
            <a:r>
              <a:rPr lang="en-US" altLang="en-US" sz="2200"/>
              <a:t>과 </a:t>
            </a:r>
            <a:r>
              <a:rPr lang="en-US" altLang="en-US" sz="2200">
                <a:solidFill>
                  <a:schemeClr val="accent2"/>
                </a:solidFill>
              </a:rPr>
              <a:t>토픽</a:t>
            </a:r>
            <a:r>
              <a:rPr lang="en-US" altLang="en-US" sz="2200"/>
              <a:t> 간에 </a:t>
            </a:r>
            <a:r>
              <a:rPr lang="en-US" altLang="en-US" sz="2200">
                <a:solidFill>
                  <a:schemeClr val="accent2"/>
                </a:solidFill>
              </a:rPr>
              <a:t>상호 연관성 고려</a:t>
            </a:r>
            <a:r>
              <a:rPr lang="en-US" altLang="en-US" sz="2200"/>
              <a:t>하여</a:t>
            </a:r>
          </a:p>
          <a:p>
            <a:pPr>
              <a:buNone/>
            </a:pPr>
            <a:r>
              <a:rPr lang="en-US" altLang="en-US" sz="2200"/>
              <a:t>소셜관계 지수 계산 및 전문가 추천 </a:t>
            </a:r>
          </a:p>
        </p:txBody>
      </p:sp>
      <p:sp>
        <p:nvSpPr>
          <p:cNvPr id="33797" name="Shape"/>
          <p:cNvSpPr/>
          <p:nvPr/>
        </p:nvSpPr>
        <p:spPr>
          <a:xfrm>
            <a:off x="5154808" y="4148934"/>
            <a:ext cx="6405245" cy="64008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l">
              <a:buNone/>
            </a:pPr>
            <a:r>
              <a:rPr lang="en-US" altLang="en-US"/>
              <a:t>그림. 연관성 행렬 (Association Matrix)</a:t>
            </a:r>
          </a:p>
          <a:p>
            <a:pPr algn="l">
              <a:buNone/>
            </a:pPr>
            <a:r>
              <a:rPr lang="en-US" altLang="en-US"/>
              <a:t>내재적 속성이  영향을 받으면 ‘1’, 영향을 받지 않으면 ‘0’ 부여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pic>
        <p:nvPicPr>
          <p:cNvPr id="34819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2834640" y="2546282"/>
            <a:ext cx="6496050" cy="2228850"/>
          </a:xfrm>
          <a:prstGeom prst="rect">
            <a:avLst/>
          </a:prstGeom>
        </p:spPr>
      </p:pic>
      <p:sp>
        <p:nvSpPr>
          <p:cNvPr id="34820" name="Shape"/>
          <p:cNvSpPr/>
          <p:nvPr/>
        </p:nvSpPr>
        <p:spPr>
          <a:xfrm>
            <a:off x="2056390" y="5049785"/>
            <a:ext cx="8053070" cy="36576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/>
              <a:t>수식. 토픽의 영향을 받을 때 웹 사용자 간의 소셜 관계 랭크 및 전문가 추천 식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36868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916426" y="1935440"/>
            <a:ext cx="1792288" cy="3783721"/>
          </a:xfrm>
          <a:prstGeom prst="rect">
            <a:avLst/>
          </a:prstGeom>
        </p:spPr>
      </p:pic>
      <p:pic>
        <p:nvPicPr>
          <p:cNvPr id="36869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8564913" y="1935254"/>
            <a:ext cx="1792545" cy="3784264"/>
          </a:xfrm>
          <a:prstGeom prst="rect">
            <a:avLst/>
          </a:prstGeom>
        </p:spPr>
      </p:pic>
      <p:sp>
        <p:nvSpPr>
          <p:cNvPr id="36870" name="Shape"/>
          <p:cNvSpPr/>
          <p:nvPr/>
        </p:nvSpPr>
        <p:spPr>
          <a:xfrm>
            <a:off x="1863090" y="5719990"/>
            <a:ext cx="1438910" cy="36576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/>
              <a:t>전문가 검색</a:t>
            </a:r>
          </a:p>
        </p:txBody>
      </p:sp>
      <p:sp>
        <p:nvSpPr>
          <p:cNvPr id="36871" name="Shape"/>
          <p:cNvSpPr/>
          <p:nvPr/>
        </p:nvSpPr>
        <p:spPr>
          <a:xfrm>
            <a:off x="4415089" y="5719415"/>
            <a:ext cx="2795270" cy="36576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/>
              <a:t>검색 결과 및 프로필 보기</a:t>
            </a:r>
          </a:p>
        </p:txBody>
      </p:sp>
      <p:sp>
        <p:nvSpPr>
          <p:cNvPr id="36872" name="Shape"/>
          <p:cNvSpPr/>
          <p:nvPr/>
        </p:nvSpPr>
        <p:spPr>
          <a:xfrm>
            <a:off x="7900675" y="5719982"/>
            <a:ext cx="3120390" cy="36576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/>
              <a:t>최적의 전문가와 실시간 소통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4205</Words>
  <Application>Microsoft Office PowerPoint</Application>
  <PresentationFormat>와이드스크린</PresentationFormat>
  <Paragraphs>541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65</cp:revision>
  <dcterms:created xsi:type="dcterms:W3CDTF">2020-01-20T05:08:25Z</dcterms:created>
  <dcterms:modified xsi:type="dcterms:W3CDTF">2020-10-22T14:27:16Z</dcterms:modified>
</cp:coreProperties>
</file>